
<file path=[Content_Types].xml><?xml version="1.0" encoding="utf-8"?>
<Types xmlns="http://schemas.openxmlformats.org/package/2006/content-types">
  <Default Extension="bmp" ContentType="image/bmp"/>
  <Default Extension="gif" ContentType="image/gif"/>
  <Default Extension="jpeg" ContentType="image/jpg"/>
  <Default Extension="mov" ContentType="application/movie"/>
  <Default Extension="pdf" ContentType="application/pdf"/>
  <Default Extension="png" ContentType="image/png"/>
  <Default Extension="rels" ContentType="application/vnd.openxmlformats-package.relationships+xml"/>
  <Default Extension="tif" ContentType="image/tif"/>
  <Default Extension="vml" ContentType="application/vnd.openxmlformats-officedocument.vmlDrawing"/>
  <Default Extension="xlsx" ContentType="application/vnd.openxmlformats-officedocument.spreadsheetml.sheet"/>
  <Default Extension="xml" ContentType="application/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bleStyles.xml" ContentType="application/vnd.openxmlformats-officedocument.presentationml.tableStyl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customXml" Target="../customXml/item2.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ustomXml" Target="../customXml/item1.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ustomXml" Target="../customXml/item3.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3">
                    <a:hueOff val="-274225"/>
                    <a:satOff val="26768"/>
                    <a:lumOff val="11368"/>
                  </a:schemeClr>
                </a:solidFill>
              </a:defRPr>
            </a:lvl1pPr>
            <a:lvl2pPr marL="0" indent="457200" defTabSz="825500">
              <a:lnSpc>
                <a:spcPct val="100000"/>
              </a:lnSpc>
              <a:spcBef>
                <a:spcPts val="0"/>
              </a:spcBef>
              <a:buSzTx/>
              <a:buNone/>
              <a:defRPr b="1" sz="5500">
                <a:solidFill>
                  <a:schemeClr val="accent3">
                    <a:hueOff val="-274225"/>
                    <a:satOff val="26768"/>
                    <a:lumOff val="11368"/>
                  </a:schemeClr>
                </a:solidFill>
              </a:defRPr>
            </a:lvl2pPr>
            <a:lvl3pPr marL="0" indent="914400" defTabSz="825500">
              <a:lnSpc>
                <a:spcPct val="100000"/>
              </a:lnSpc>
              <a:spcBef>
                <a:spcPts val="0"/>
              </a:spcBef>
              <a:buSzTx/>
              <a:buNone/>
              <a:defRPr b="1" sz="5500">
                <a:solidFill>
                  <a:schemeClr val="accent3">
                    <a:hueOff val="-274225"/>
                    <a:satOff val="26768"/>
                    <a:lumOff val="11368"/>
                  </a:schemeClr>
                </a:solidFill>
              </a:defRPr>
            </a:lvl3pPr>
            <a:lvl4pPr marL="0" indent="1371600" defTabSz="825500">
              <a:lnSpc>
                <a:spcPct val="100000"/>
              </a:lnSpc>
              <a:spcBef>
                <a:spcPts val="0"/>
              </a:spcBef>
              <a:buSzTx/>
              <a:buNone/>
              <a:defRPr b="1" sz="5500">
                <a:solidFill>
                  <a:schemeClr val="accent3">
                    <a:hueOff val="-274225"/>
                    <a:satOff val="26768"/>
                    <a:lumOff val="11368"/>
                  </a:schemeClr>
                </a:solidFill>
              </a:defRPr>
            </a:lvl4pPr>
            <a:lvl5pPr marL="0" indent="1828800" defTabSz="825500">
              <a:lnSpc>
                <a:spcPct val="100000"/>
              </a:lnSpc>
              <a:spcBef>
                <a:spcPts val="0"/>
              </a:spcBef>
              <a:buSzTx/>
              <a:buNone/>
              <a:defRPr b="1" sz="5500">
                <a:solidFill>
                  <a:schemeClr val="accent3">
                    <a:hueOff val="-274225"/>
                    <a:satOff val="26768"/>
                    <a:lumOff val="11368"/>
                  </a:schemeClr>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0" sz="5000">
                <a:latin typeface="Monaco"/>
                <a:ea typeface="Monaco"/>
                <a:cs typeface="Monaco"/>
                <a:sym typeface="Monaco"/>
              </a:defRPr>
            </a:lvl1pPr>
            <a:lvl2pPr marL="0" indent="457200" defTabSz="825500">
              <a:lnSpc>
                <a:spcPct val="100000"/>
              </a:lnSpc>
              <a:spcBef>
                <a:spcPts val="1800"/>
              </a:spcBef>
              <a:buSzTx/>
              <a:buNone/>
              <a:defRPr spc="-50" sz="5000">
                <a:latin typeface="Monaco"/>
                <a:ea typeface="Monaco"/>
                <a:cs typeface="Monaco"/>
                <a:sym typeface="Monaco"/>
              </a:defRPr>
            </a:lvl2pPr>
            <a:lvl3pPr marL="0" indent="914400" defTabSz="825500">
              <a:lnSpc>
                <a:spcPct val="100000"/>
              </a:lnSpc>
              <a:spcBef>
                <a:spcPts val="1800"/>
              </a:spcBef>
              <a:buSzTx/>
              <a:buNone/>
              <a:defRPr spc="-50" sz="5000">
                <a:latin typeface="Monaco"/>
                <a:ea typeface="Monaco"/>
                <a:cs typeface="Monaco"/>
                <a:sym typeface="Monaco"/>
              </a:defRPr>
            </a:lvl3pPr>
            <a:lvl4pPr marL="0" indent="1371600" defTabSz="825500">
              <a:lnSpc>
                <a:spcPct val="100000"/>
              </a:lnSpc>
              <a:spcBef>
                <a:spcPts val="1800"/>
              </a:spcBef>
              <a:buSzTx/>
              <a:buNone/>
              <a:defRPr spc="-50" sz="5000">
                <a:latin typeface="Monaco"/>
                <a:ea typeface="Monaco"/>
                <a:cs typeface="Monaco"/>
                <a:sym typeface="Monaco"/>
              </a:defRPr>
            </a:lvl4pPr>
            <a:lvl5pPr marL="0" indent="1828800" defTabSz="825500">
              <a:lnSpc>
                <a:spcPct val="100000"/>
              </a:lnSpc>
              <a:spcBef>
                <a:spcPts val="1800"/>
              </a:spcBef>
              <a:buSzTx/>
              <a:buNone/>
              <a:defRPr spc="-50" sz="5000">
                <a:latin typeface="Monaco"/>
                <a:ea typeface="Monaco"/>
                <a:cs typeface="Monaco"/>
                <a:sym typeface="Monaco"/>
              </a:defRPr>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9.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 Id="rId3" Type="http://schemas.openxmlformats.org/officeDocument/2006/relationships/image" Target="../media/image1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 Id="rId3" Type="http://schemas.openxmlformats.org/officeDocument/2006/relationships/image" Target="../media/image1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 Id="rId3" Type="http://schemas.openxmlformats.org/officeDocument/2006/relationships/image" Target="../media/image3.tif"/><Relationship Id="rId4" Type="http://schemas.openxmlformats.org/officeDocument/2006/relationships/image" Target="../media/image13.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92982"/>
            <a:satOff val="17755"/>
            <a:lumOff val="-28483"/>
          </a:schemeClr>
        </a:solidFill>
      </p:bgPr>
    </p:bg>
    <p:spTree>
      <p:nvGrpSpPr>
        <p:cNvPr id="1" name=""/>
        <p:cNvGrpSpPr/>
        <p:nvPr/>
      </p:nvGrpSpPr>
      <p:grpSpPr>
        <a:xfrm>
          <a:off x="0" y="0"/>
          <a:ext cx="0" cy="0"/>
          <a:chOff x="0" y="0"/>
          <a:chExt cx="0" cy="0"/>
        </a:xfrm>
      </p:grpSpPr>
      <p:sp>
        <p:nvSpPr>
          <p:cNvPr id="151" name="CSX4109 / ITX4109"/>
          <p:cNvSpPr txBox="1"/>
          <p:nvPr>
            <p:ph type="ctrTitle"/>
          </p:nvPr>
        </p:nvSpPr>
        <p:spPr>
          <a:prstGeom prst="rect">
            <a:avLst/>
          </a:prstGeom>
        </p:spPr>
        <p:txBody>
          <a:bodyPr/>
          <a:lstStyle/>
          <a:p>
            <a:pPr/>
            <a:r>
              <a:t>CSX4109 / ITX4109</a:t>
            </a:r>
          </a:p>
        </p:txBody>
      </p:sp>
      <p:sp>
        <p:nvSpPr>
          <p:cNvPr id="152" name="ANDROID APPLICATION DEVELOPMENT"/>
          <p:cNvSpPr txBox="1"/>
          <p:nvPr>
            <p:ph type="subTitle" sz="quarter" idx="1"/>
          </p:nvPr>
        </p:nvSpPr>
        <p:spPr>
          <a:prstGeom prst="rect">
            <a:avLst/>
          </a:prstGeom>
        </p:spPr>
        <p:txBody>
          <a:bodyPr/>
          <a:lstStyle/>
          <a:p>
            <a:pPr/>
            <a:r>
              <a:t>ANDROID </a:t>
            </a:r>
            <a:r>
              <a:rPr>
                <a:solidFill>
                  <a:schemeClr val="accent3"/>
                </a:solidFill>
              </a:rPr>
              <a:t>APPLICATION</a:t>
            </a:r>
            <a:r>
              <a:t> DEVELOPMENT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AMPLE IMAGE URLS"/>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SAMPLE IMAGE URLS</a:t>
            </a:r>
          </a:p>
        </p:txBody>
      </p:sp>
      <p:sp>
        <p:nvSpPr>
          <p:cNvPr id="178" name="https://picsum.photos/300/200…"/>
          <p:cNvSpPr txBox="1"/>
          <p:nvPr/>
        </p:nvSpPr>
        <p:spPr>
          <a:xfrm>
            <a:off x="1315308" y="3103578"/>
            <a:ext cx="21352706" cy="91602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6000"/>
            </a:pPr>
            <a:r>
              <a:t>https://picsum.photos/300/200</a:t>
            </a:r>
          </a:p>
          <a:p>
            <a:pPr algn="l">
              <a:lnSpc>
                <a:spcPct val="150000"/>
              </a:lnSpc>
              <a:defRPr sz="6000"/>
            </a:pPr>
            <a:r>
              <a:t>https://picsum.photos/400/250</a:t>
            </a:r>
          </a:p>
          <a:p>
            <a:pPr algn="l">
              <a:lnSpc>
                <a:spcPct val="150000"/>
              </a:lnSpc>
              <a:defRPr sz="6000"/>
            </a:pPr>
            <a:r>
              <a:t>https://picsum.photos/500/300</a:t>
            </a:r>
          </a:p>
          <a:p>
            <a:pPr algn="l">
              <a:lnSpc>
                <a:spcPct val="150000"/>
              </a:lnSpc>
              <a:defRPr sz="6000"/>
            </a:pPr>
            <a:r>
              <a:t>https://picsum.photos/350/400</a:t>
            </a:r>
          </a:p>
          <a:p>
            <a:pPr algn="l">
              <a:lnSpc>
                <a:spcPct val="150000"/>
              </a:lnSpc>
              <a:defRPr sz="6000"/>
            </a:pPr>
            <a:r>
              <a:t>https://picsum.photos/450/350</a:t>
            </a:r>
          </a:p>
          <a:p>
            <a:pPr algn="l">
              <a:lnSpc>
                <a:spcPct val="150000"/>
              </a:lnSpc>
              <a:defRPr sz="6000"/>
            </a:pPr>
            <a:r>
              <a:t>https://picsum.photos/600/450</a:t>
            </a:r>
          </a:p>
          <a:p>
            <a:pPr algn="l">
              <a:lnSpc>
                <a:spcPct val="150000"/>
              </a:lnSpc>
              <a:defRPr sz="6000"/>
            </a:pPr>
            <a:r>
              <a:t>https://picsum.photos/500/500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pasted-movie.png" descr="pasted-movie.png"/>
          <p:cNvPicPr>
            <a:picLocks noChangeAspect="1"/>
          </p:cNvPicPr>
          <p:nvPr/>
        </p:nvPicPr>
        <p:blipFill>
          <a:blip r:embed="rId2">
            <a:extLst/>
          </a:blip>
          <a:stretch>
            <a:fillRect/>
          </a:stretch>
        </p:blipFill>
        <p:spPr>
          <a:xfrm>
            <a:off x="16086015" y="723751"/>
            <a:ext cx="5466163" cy="12268498"/>
          </a:xfrm>
          <a:prstGeom prst="rect">
            <a:avLst/>
          </a:prstGeom>
          <a:ln w="12700">
            <a:miter lim="400000"/>
          </a:ln>
        </p:spPr>
      </p:pic>
      <p:sp>
        <p:nvSpPr>
          <p:cNvPr id="181" name="STICKY HEADER LIST"/>
          <p:cNvSpPr txBox="1"/>
          <p:nvPr>
            <p:ph type="title"/>
          </p:nvPr>
        </p:nvSpPr>
        <p:spPr>
          <a:xfrm>
            <a:off x="2364759" y="6162123"/>
            <a:ext cx="12827181" cy="1391755"/>
          </a:xfrm>
          <a:prstGeom prst="rect">
            <a:avLst/>
          </a:prstGeom>
        </p:spPr>
        <p:txBody>
          <a:bodyPr/>
          <a:lstStyle>
            <a:lvl1pPr>
              <a:defRPr>
                <a:solidFill>
                  <a:schemeClr val="accent2">
                    <a:hueOff val="192982"/>
                    <a:satOff val="17755"/>
                    <a:lumOff val="-28483"/>
                  </a:schemeClr>
                </a:solidFill>
              </a:defRPr>
            </a:lvl1pPr>
          </a:lstStyle>
          <a:p>
            <a:pPr/>
            <a:r>
              <a:t>STICKY HEADER LIST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TICKY HEADER LIST"/>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STICKY HEADER LIST</a:t>
            </a:r>
          </a:p>
        </p:txBody>
      </p:sp>
      <p:sp>
        <p:nvSpPr>
          <p:cNvPr id="184" name="LazyColumn(modifier = modifier.padding(16.dp)) {…"/>
          <p:cNvSpPr txBox="1"/>
          <p:nvPr/>
        </p:nvSpPr>
        <p:spPr>
          <a:xfrm>
            <a:off x="1320478" y="2618957"/>
            <a:ext cx="21743044" cy="107017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rPr>
                <a:solidFill>
                  <a:schemeClr val="accent5">
                    <a:hueOff val="-82419"/>
                    <a:satOff val="-9513"/>
                    <a:lumOff val="-16343"/>
                  </a:schemeClr>
                </a:solidFill>
              </a:rPr>
              <a:t>LazyColumn</a:t>
            </a:r>
            <a:r>
              <a:t>(modifier = modifier.padding(16.dp)) {</a:t>
            </a:r>
          </a:p>
          <a:p>
            <a:pPr lvl="2" algn="l" defTabSz="825500">
              <a:spcBef>
                <a:spcPts val="1800"/>
              </a:spcBef>
              <a:defRPr spc="-39" sz="4000">
                <a:solidFill>
                  <a:srgbClr val="000000"/>
                </a:solidFill>
                <a:latin typeface="Monaco"/>
                <a:ea typeface="Monaco"/>
                <a:cs typeface="Monaco"/>
                <a:sym typeface="Monaco"/>
              </a:defRPr>
            </a:pPr>
            <a:r>
              <a:t>        groupedContacts.forEach { (header, contacts) -&gt;</a:t>
            </a:r>
          </a:p>
          <a:p>
            <a:pPr lvl="2" algn="l" defTabSz="825500">
              <a:spcBef>
                <a:spcPts val="1800"/>
              </a:spcBef>
              <a:defRPr spc="-39" sz="4000">
                <a:solidFill>
                  <a:srgbClr val="000000"/>
                </a:solidFill>
                <a:latin typeface="Monaco"/>
                <a:ea typeface="Monaco"/>
                <a:cs typeface="Monaco"/>
                <a:sym typeface="Monaco"/>
              </a:defRPr>
            </a:pPr>
            <a:r>
              <a:t>            </a:t>
            </a:r>
            <a:r>
              <a:rPr>
                <a:solidFill>
                  <a:schemeClr val="accent3">
                    <a:hueOff val="362282"/>
                    <a:satOff val="31803"/>
                    <a:lumOff val="-18242"/>
                  </a:schemeClr>
                </a:solidFill>
              </a:rPr>
              <a:t>stickyHeader</a:t>
            </a:r>
            <a:r>
              <a:t> {</a:t>
            </a:r>
          </a:p>
          <a:p>
            <a:pPr lvl="2" algn="l" defTabSz="825500">
              <a:spcBef>
                <a:spcPts val="1800"/>
              </a:spcBef>
              <a:defRPr spc="-39" sz="4000">
                <a:solidFill>
                  <a:srgbClr val="000000"/>
                </a:solidFill>
                <a:latin typeface="Monaco"/>
                <a:ea typeface="Monaco"/>
                <a:cs typeface="Monaco"/>
                <a:sym typeface="Monaco"/>
              </a:defRPr>
            </a:pPr>
            <a:r>
              <a:t>                Text(text = "Alphabet: $header"</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items(contacts) {</a:t>
            </a:r>
          </a:p>
          <a:p>
            <a:pPr lvl="2" algn="l" defTabSz="825500">
              <a:spcBef>
                <a:spcPts val="1800"/>
              </a:spcBef>
              <a:defRPr spc="-39" sz="4000">
                <a:solidFill>
                  <a:srgbClr val="000000"/>
                </a:solidFill>
                <a:latin typeface="Monaco"/>
                <a:ea typeface="Monaco"/>
                <a:cs typeface="Monaco"/>
                <a:sym typeface="Monaco"/>
              </a:defRPr>
            </a:pPr>
            <a:r>
              <a:t>                ContactItem(it)</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EXCERCISE 1"/>
          <p:cNvSpPr txBox="1"/>
          <p:nvPr>
            <p:ph type="title"/>
          </p:nvPr>
        </p:nvSpPr>
        <p:spPr>
          <a:xfrm>
            <a:off x="1206500" y="952500"/>
            <a:ext cx="14885321" cy="1433163"/>
          </a:xfrm>
          <a:prstGeom prst="rect">
            <a:avLst/>
          </a:prstGeom>
        </p:spPr>
        <p:txBody>
          <a:bodyPr/>
          <a:lstStyle>
            <a:lvl1pPr>
              <a:defRPr>
                <a:solidFill>
                  <a:schemeClr val="accent2">
                    <a:hueOff val="192982"/>
                    <a:satOff val="17755"/>
                    <a:lumOff val="-28483"/>
                  </a:schemeClr>
                </a:solidFill>
              </a:defRPr>
            </a:lvl1pPr>
          </a:lstStyle>
          <a:p>
            <a:pPr/>
            <a:r>
              <a:t>EXCERCISE 1</a:t>
            </a:r>
          </a:p>
        </p:txBody>
      </p:sp>
      <p:sp>
        <p:nvSpPr>
          <p:cNvPr id="187" name="Create an Android application to show the person list that has been loaded from the given API. The persons are grouped by their first letter of the first name as the sticky header. The user is allowed to click at the button “LOAD PERSON” to load an indiv"/>
          <p:cNvSpPr txBox="1"/>
          <p:nvPr/>
        </p:nvSpPr>
        <p:spPr>
          <a:xfrm>
            <a:off x="1247623" y="2772602"/>
            <a:ext cx="15175907" cy="8170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4500"/>
              </a:spcBef>
              <a:defRPr sz="5700">
                <a:solidFill>
                  <a:srgbClr val="000000"/>
                </a:solidFill>
              </a:defRPr>
            </a:lvl1pPr>
          </a:lstStyle>
          <a:p>
            <a:pPr/>
            <a:r>
              <a:t>Create an Android application to show the person list that has been loaded from the given API. The persons are grouped by their first letter of the first name as the sticky header. The user is allowed to click at the button “LOAD PERSON” to load an individual person’s information and add the person to the list.</a:t>
            </a:r>
          </a:p>
        </p:txBody>
      </p:sp>
      <p:sp>
        <p:nvSpPr>
          <p:cNvPr id="188" name="https://randomuser.me/api"/>
          <p:cNvSpPr txBox="1"/>
          <p:nvPr/>
        </p:nvSpPr>
        <p:spPr>
          <a:xfrm>
            <a:off x="5094249" y="12199046"/>
            <a:ext cx="948210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spcBef>
                <a:spcPts val="1800"/>
              </a:spcBef>
              <a:defRPr spc="-50" sz="5000">
                <a:solidFill>
                  <a:schemeClr val="accent6">
                    <a:satOff val="-20754"/>
                    <a:lumOff val="-16738"/>
                  </a:schemeClr>
                </a:solidFill>
                <a:latin typeface="Monaco"/>
                <a:ea typeface="Monaco"/>
                <a:cs typeface="Monaco"/>
                <a:sym typeface="Monaco"/>
              </a:defRPr>
            </a:lvl1pPr>
          </a:lstStyle>
          <a:p>
            <a:pPr/>
            <a:r>
              <a:t>https://randomuser.me/api</a:t>
            </a:r>
          </a:p>
        </p:txBody>
      </p:sp>
      <p:pic>
        <p:nvPicPr>
          <p:cNvPr id="189" name="pasted-movie.png" descr="pasted-movie.png"/>
          <p:cNvPicPr>
            <a:picLocks noChangeAspect="1"/>
          </p:cNvPicPr>
          <p:nvPr/>
        </p:nvPicPr>
        <p:blipFill>
          <a:blip r:embed="rId2">
            <a:extLst/>
          </a:blip>
          <a:stretch>
            <a:fillRect/>
          </a:stretch>
        </p:blipFill>
        <p:spPr>
          <a:xfrm>
            <a:off x="17319812" y="1166063"/>
            <a:ext cx="5072024" cy="1138387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WIPEABLE LIST"/>
          <p:cNvSpPr txBox="1"/>
          <p:nvPr>
            <p:ph type="title"/>
          </p:nvPr>
        </p:nvSpPr>
        <p:spPr>
          <a:xfrm>
            <a:off x="3195685" y="6141418"/>
            <a:ext cx="11359487" cy="1433164"/>
          </a:xfrm>
          <a:prstGeom prst="rect">
            <a:avLst/>
          </a:prstGeom>
        </p:spPr>
        <p:txBody>
          <a:bodyPr/>
          <a:lstStyle>
            <a:lvl1pPr>
              <a:defRPr>
                <a:solidFill>
                  <a:schemeClr val="accent2">
                    <a:hueOff val="192982"/>
                    <a:satOff val="17755"/>
                    <a:lumOff val="-28483"/>
                  </a:schemeClr>
                </a:solidFill>
              </a:defRPr>
            </a:lvl1pPr>
          </a:lstStyle>
          <a:p>
            <a:pPr/>
            <a:r>
              <a:t>SWIPEABLE LIST</a:t>
            </a:r>
          </a:p>
        </p:txBody>
      </p:sp>
      <p:pic>
        <p:nvPicPr>
          <p:cNvPr id="192" name="pasted-movie.png" descr="pasted-movie.png"/>
          <p:cNvPicPr>
            <a:picLocks noChangeAspect="1"/>
          </p:cNvPicPr>
          <p:nvPr/>
        </p:nvPicPr>
        <p:blipFill>
          <a:blip r:embed="rId2">
            <a:extLst/>
          </a:blip>
          <a:stretch>
            <a:fillRect/>
          </a:stretch>
        </p:blipFill>
        <p:spPr>
          <a:xfrm>
            <a:off x="15078831" y="741877"/>
            <a:ext cx="5450011" cy="1223224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HOW IT WORKS?"/>
          <p:cNvSpPr txBox="1"/>
          <p:nvPr>
            <p:ph type="title"/>
          </p:nvPr>
        </p:nvSpPr>
        <p:spPr>
          <a:xfrm>
            <a:off x="1206500" y="952500"/>
            <a:ext cx="9594467" cy="1433163"/>
          </a:xfrm>
          <a:prstGeom prst="rect">
            <a:avLst/>
          </a:prstGeom>
        </p:spPr>
        <p:txBody>
          <a:bodyPr/>
          <a:lstStyle>
            <a:lvl1pPr>
              <a:defRPr>
                <a:solidFill>
                  <a:schemeClr val="accent2">
                    <a:hueOff val="192982"/>
                    <a:satOff val="17755"/>
                    <a:lumOff val="-28483"/>
                  </a:schemeClr>
                </a:solidFill>
              </a:defRPr>
            </a:lvl1pPr>
          </a:lstStyle>
          <a:p>
            <a:pPr/>
            <a:r>
              <a:t>HOW IT WORKS?</a:t>
            </a:r>
          </a:p>
        </p:txBody>
      </p:sp>
      <p:pic>
        <p:nvPicPr>
          <p:cNvPr id="195" name="pasted-movie.png" descr="pasted-movie.png"/>
          <p:cNvPicPr>
            <a:picLocks noChangeAspect="1"/>
          </p:cNvPicPr>
          <p:nvPr/>
        </p:nvPicPr>
        <p:blipFill>
          <a:blip r:embed="rId2">
            <a:extLst/>
          </a:blip>
          <a:stretch>
            <a:fillRect/>
          </a:stretch>
        </p:blipFill>
        <p:spPr>
          <a:xfrm>
            <a:off x="5258803" y="2618674"/>
            <a:ext cx="4589202" cy="10300209"/>
          </a:xfrm>
          <a:prstGeom prst="rect">
            <a:avLst/>
          </a:prstGeom>
          <a:ln w="12700">
            <a:miter lim="400000"/>
          </a:ln>
        </p:spPr>
      </p:pic>
      <p:sp>
        <p:nvSpPr>
          <p:cNvPr id="196" name="Line"/>
          <p:cNvSpPr/>
          <p:nvPr/>
        </p:nvSpPr>
        <p:spPr>
          <a:xfrm>
            <a:off x="11227649" y="4975044"/>
            <a:ext cx="2244922"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pic>
        <p:nvPicPr>
          <p:cNvPr id="197" name="Image" descr="Image"/>
          <p:cNvPicPr>
            <a:picLocks noChangeAspect="1"/>
          </p:cNvPicPr>
          <p:nvPr/>
        </p:nvPicPr>
        <p:blipFill>
          <a:blip r:embed="rId3">
            <a:extLst/>
          </a:blip>
          <a:stretch>
            <a:fillRect/>
          </a:stretch>
        </p:blipFill>
        <p:spPr>
          <a:xfrm>
            <a:off x="14852215" y="2618674"/>
            <a:ext cx="4589203" cy="10300209"/>
          </a:xfrm>
          <a:prstGeom prst="rect">
            <a:avLst/>
          </a:prstGeom>
          <a:ln w="12700">
            <a:miter lim="400000"/>
          </a:ln>
        </p:spPr>
      </p:pic>
      <p:pic>
        <p:nvPicPr>
          <p:cNvPr id="198" name="pasted-movie.png" descr="pasted-movie.png"/>
          <p:cNvPicPr>
            <a:picLocks noChangeAspect="1"/>
          </p:cNvPicPr>
          <p:nvPr/>
        </p:nvPicPr>
        <p:blipFill>
          <a:blip r:embed="rId4">
            <a:extLst/>
          </a:blip>
          <a:stretch>
            <a:fillRect/>
          </a:stretch>
        </p:blipFill>
        <p:spPr>
          <a:xfrm>
            <a:off x="13524084" y="1138831"/>
            <a:ext cx="7997942" cy="1060501"/>
          </a:xfrm>
          <a:prstGeom prst="rect">
            <a:avLst/>
          </a:prstGeom>
          <a:ln w="12700">
            <a:miter lim="400000"/>
          </a:ln>
        </p:spPr>
      </p:pic>
      <p:pic>
        <p:nvPicPr>
          <p:cNvPr id="199" name="pasted-movie.png" descr="pasted-movie.png"/>
          <p:cNvPicPr>
            <a:picLocks noChangeAspect="1"/>
          </p:cNvPicPr>
          <p:nvPr/>
        </p:nvPicPr>
        <p:blipFill>
          <a:blip r:embed="rId5">
            <a:extLst/>
          </a:blip>
          <a:stretch>
            <a:fillRect/>
          </a:stretch>
        </p:blipFill>
        <p:spPr>
          <a:xfrm>
            <a:off x="13469770" y="1097978"/>
            <a:ext cx="8106498" cy="114207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KEEP DRAGGING, KEEP MOVING"/>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KEEP DRAGGING, KEEP MOVING</a:t>
            </a:r>
          </a:p>
        </p:txBody>
      </p:sp>
      <p:pic>
        <p:nvPicPr>
          <p:cNvPr id="202" name="pasted-movie.png" descr="pasted-movie.png"/>
          <p:cNvPicPr>
            <a:picLocks noChangeAspect="1"/>
          </p:cNvPicPr>
          <p:nvPr/>
        </p:nvPicPr>
        <p:blipFill>
          <a:blip r:embed="rId2">
            <a:extLst/>
          </a:blip>
          <a:stretch>
            <a:fillRect/>
          </a:stretch>
        </p:blipFill>
        <p:spPr>
          <a:xfrm>
            <a:off x="5258803" y="2618674"/>
            <a:ext cx="4589202" cy="10300209"/>
          </a:xfrm>
          <a:prstGeom prst="rect">
            <a:avLst/>
          </a:prstGeom>
          <a:ln w="12700">
            <a:miter lim="400000"/>
          </a:ln>
        </p:spPr>
      </p:pic>
      <p:sp>
        <p:nvSpPr>
          <p:cNvPr id="203" name="Line"/>
          <p:cNvSpPr/>
          <p:nvPr/>
        </p:nvSpPr>
        <p:spPr>
          <a:xfrm>
            <a:off x="11227649" y="4975044"/>
            <a:ext cx="2244922"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pic>
        <p:nvPicPr>
          <p:cNvPr id="204" name="Image" descr="Image"/>
          <p:cNvPicPr>
            <a:picLocks noChangeAspect="1"/>
          </p:cNvPicPr>
          <p:nvPr/>
        </p:nvPicPr>
        <p:blipFill>
          <a:blip r:embed="rId3">
            <a:extLst/>
          </a:blip>
          <a:stretch>
            <a:fillRect/>
          </a:stretch>
        </p:blipFill>
        <p:spPr>
          <a:xfrm>
            <a:off x="14852215" y="2618674"/>
            <a:ext cx="4589203" cy="1030020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BEHIND EACH ITEM"/>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BEHIND EACH ITEM</a:t>
            </a:r>
          </a:p>
        </p:txBody>
      </p:sp>
      <p:pic>
        <p:nvPicPr>
          <p:cNvPr id="207" name="pasted-movie.png" descr="pasted-movie.png"/>
          <p:cNvPicPr>
            <a:picLocks noChangeAspect="1"/>
          </p:cNvPicPr>
          <p:nvPr/>
        </p:nvPicPr>
        <p:blipFill>
          <a:blip r:embed="rId2">
            <a:extLst/>
          </a:blip>
          <a:stretch>
            <a:fillRect/>
          </a:stretch>
        </p:blipFill>
        <p:spPr>
          <a:xfrm>
            <a:off x="5258803" y="2618674"/>
            <a:ext cx="4589202" cy="10300209"/>
          </a:xfrm>
          <a:prstGeom prst="rect">
            <a:avLst/>
          </a:prstGeom>
          <a:ln w="12700">
            <a:miter lim="400000"/>
          </a:ln>
        </p:spPr>
      </p:pic>
      <p:sp>
        <p:nvSpPr>
          <p:cNvPr id="208" name="Line"/>
          <p:cNvSpPr/>
          <p:nvPr/>
        </p:nvSpPr>
        <p:spPr>
          <a:xfrm>
            <a:off x="11227649" y="4975044"/>
            <a:ext cx="2244922"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pic>
        <p:nvPicPr>
          <p:cNvPr id="209" name="pasted-movie.png" descr="pasted-movie.png"/>
          <p:cNvPicPr>
            <a:picLocks noChangeAspect="1"/>
          </p:cNvPicPr>
          <p:nvPr/>
        </p:nvPicPr>
        <p:blipFill>
          <a:blip r:embed="rId3">
            <a:extLst/>
          </a:blip>
          <a:stretch>
            <a:fillRect/>
          </a:stretch>
        </p:blipFill>
        <p:spPr>
          <a:xfrm>
            <a:off x="14852215" y="2618674"/>
            <a:ext cx="4589203" cy="1030020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HIDDEN ITEM"/>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HIDDEN ITEM</a:t>
            </a:r>
          </a:p>
        </p:txBody>
      </p:sp>
      <p:sp>
        <p:nvSpPr>
          <p:cNvPr id="212" name="Box(modifier = Modifier.fillMaxWidth().height(60.dp)) {…"/>
          <p:cNvSpPr txBox="1"/>
          <p:nvPr/>
        </p:nvSpPr>
        <p:spPr>
          <a:xfrm>
            <a:off x="1320478" y="3149133"/>
            <a:ext cx="21743044" cy="98000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Box(modifier = Modifier.fillMaxWidth().height(60.dp)) {</a:t>
            </a:r>
          </a:p>
          <a:p>
            <a:pPr lvl="2" algn="l" defTabSz="825500">
              <a:spcBef>
                <a:spcPts val="1800"/>
              </a:spcBef>
              <a:defRPr spc="-39" sz="4000">
                <a:solidFill>
                  <a:srgbClr val="000000"/>
                </a:solidFill>
                <a:latin typeface="Monaco"/>
                <a:ea typeface="Monaco"/>
                <a:cs typeface="Monaco"/>
                <a:sym typeface="Monaco"/>
              </a:defRPr>
            </a:pPr>
            <a:r>
              <a:t>        </a:t>
            </a:r>
            <a:r>
              <a:rPr>
                <a:solidFill>
                  <a:schemeClr val="accent5">
                    <a:hueOff val="-82419"/>
                    <a:satOff val="-9513"/>
                    <a:lumOff val="-16343"/>
                  </a:schemeClr>
                </a:solidFill>
              </a:rPr>
              <a:t>Row( modifier = Modifier.fillMaxWidth()</a:t>
            </a:r>
            <a:endParaRPr>
              <a:solidFill>
                <a:schemeClr val="accent5">
                  <a:hueOff val="-82419"/>
                  <a:satOff val="-9513"/>
                  <a:lumOff val="-16343"/>
                </a:schemeClr>
              </a:solidFill>
            </a:endParaRP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.background(Color.LightGray) </a:t>
            </a: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horizontalArrangement = Arrangement.End</a:t>
            </a: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 { Button( onClick = { onDelete() }) {</a:t>
            </a: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Text("Delete")</a:t>
            </a: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a:t>
            </a:r>
          </a:p>
          <a:p>
            <a:pPr lvl="2" algn="l" defTabSz="825500">
              <a:spcBef>
                <a:spcPts val="1800"/>
              </a:spcBef>
              <a:defRPr spc="-39" sz="4000">
                <a:solidFill>
                  <a:schemeClr val="accent5">
                    <a:hueOff val="-82419"/>
                    <a:satOff val="-9513"/>
                    <a:lumOff val="-16343"/>
                  </a:schemeClr>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p:txBody>
      </p:sp>
      <p:pic>
        <p:nvPicPr>
          <p:cNvPr id="213" name="Image" descr="Image"/>
          <p:cNvPicPr>
            <a:picLocks noChangeAspect="1"/>
          </p:cNvPicPr>
          <p:nvPr/>
        </p:nvPicPr>
        <p:blipFill>
          <a:blip r:embed="rId2">
            <a:extLst/>
          </a:blip>
          <a:stretch>
            <a:fillRect/>
          </a:stretch>
        </p:blipFill>
        <p:spPr>
          <a:xfrm>
            <a:off x="10725312" y="1007004"/>
            <a:ext cx="9986328" cy="132415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RAGGING EVENT"/>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DRAGGING EVENT</a:t>
            </a:r>
          </a:p>
        </p:txBody>
      </p:sp>
      <p:sp>
        <p:nvSpPr>
          <p:cNvPr id="216" name="onHorizontalDrag = { _, dragAmount -&gt;…"/>
          <p:cNvSpPr txBox="1"/>
          <p:nvPr/>
        </p:nvSpPr>
        <p:spPr>
          <a:xfrm>
            <a:off x="1320478" y="3424808"/>
            <a:ext cx="21743044" cy="68663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onHorizontalDrag = { _, dragAmount -&gt;</a:t>
            </a:r>
          </a:p>
          <a:p>
            <a:pPr lvl="2" algn="l" defTabSz="825500">
              <a:spcBef>
                <a:spcPts val="1800"/>
              </a:spcBef>
              <a:defRPr spc="-39" sz="4000">
                <a:solidFill>
                  <a:srgbClr val="000000"/>
                </a:solidFill>
                <a:latin typeface="Monaco"/>
                <a:ea typeface="Monaco"/>
                <a:cs typeface="Monaco"/>
                <a:sym typeface="Monaco"/>
              </a:defRPr>
            </a:pPr>
            <a:r>
              <a:t>      scope.launch {</a:t>
            </a:r>
          </a:p>
          <a:p>
            <a:pPr lvl="6" algn="l" defTabSz="825500">
              <a:spcBef>
                <a:spcPts val="1800"/>
              </a:spcBef>
              <a:defRPr spc="-39" sz="4000">
                <a:solidFill>
                  <a:srgbClr val="000000"/>
                </a:solidFill>
                <a:latin typeface="Monaco"/>
                <a:ea typeface="Monaco"/>
                <a:cs typeface="Monaco"/>
                <a:sym typeface="Monaco"/>
              </a:defRPr>
            </a:pPr>
            <a:r>
              <a:t>   offsetX.value = (offsetX.value + dragAmount).coerceIn(-120f, 0f)</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pic>
        <p:nvPicPr>
          <p:cNvPr id="217" name="Image" descr="Image"/>
          <p:cNvPicPr>
            <a:picLocks noChangeAspect="1"/>
          </p:cNvPicPr>
          <p:nvPr/>
        </p:nvPicPr>
        <p:blipFill>
          <a:blip r:embed="rId2">
            <a:extLst/>
          </a:blip>
          <a:stretch>
            <a:fillRect/>
          </a:stretch>
        </p:blipFill>
        <p:spPr>
          <a:xfrm>
            <a:off x="11259325" y="10633461"/>
            <a:ext cx="9872038" cy="1309000"/>
          </a:xfrm>
          <a:prstGeom prst="rect">
            <a:avLst/>
          </a:prstGeom>
          <a:ln w="12700">
            <a:miter lim="400000"/>
          </a:ln>
        </p:spPr>
      </p:pic>
      <p:pic>
        <p:nvPicPr>
          <p:cNvPr id="218" name="Image" descr="Image"/>
          <p:cNvPicPr>
            <a:picLocks noChangeAspect="1"/>
          </p:cNvPicPr>
          <p:nvPr/>
        </p:nvPicPr>
        <p:blipFill>
          <a:blip r:embed="rId3">
            <a:extLst/>
          </a:blip>
          <a:srcRect l="17934" t="0" r="0" b="0"/>
          <a:stretch>
            <a:fillRect/>
          </a:stretch>
        </p:blipFill>
        <p:spPr>
          <a:xfrm>
            <a:off x="11630120" y="10593231"/>
            <a:ext cx="8093450" cy="138942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92982"/>
            <a:satOff val="17755"/>
            <a:lumOff val="-28483"/>
          </a:schemeClr>
        </a:solidFill>
      </p:bgPr>
    </p:bg>
    <p:spTree>
      <p:nvGrpSpPr>
        <p:cNvPr id="1" name=""/>
        <p:cNvGrpSpPr/>
        <p:nvPr/>
      </p:nvGrpSpPr>
      <p:grpSpPr>
        <a:xfrm>
          <a:off x="0" y="0"/>
          <a:ext cx="0" cy="0"/>
          <a:chOff x="0" y="0"/>
          <a:chExt cx="0" cy="0"/>
        </a:xfrm>
      </p:grpSpPr>
      <p:sp>
        <p:nvSpPr>
          <p:cNvPr id="154" name="LIST VARIATION"/>
          <p:cNvSpPr txBox="1"/>
          <p:nvPr>
            <p:ph type="ctrTitle"/>
          </p:nvPr>
        </p:nvSpPr>
        <p:spPr>
          <a:xfrm>
            <a:off x="1206498" y="5720725"/>
            <a:ext cx="21971004" cy="2274550"/>
          </a:xfrm>
          <a:prstGeom prst="rect">
            <a:avLst/>
          </a:prstGeom>
        </p:spPr>
        <p:txBody>
          <a:bodyPr/>
          <a:lstStyle>
            <a:lvl1pPr algn="ctr">
              <a:defRPr spc="-228" sz="11400"/>
            </a:lvl1pPr>
          </a:lstStyle>
          <a:p>
            <a:pPr/>
            <a:r>
              <a:t>LIST VARIATION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RAGGING ENDED EVENT"/>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DRAGGING ENDED EVENT</a:t>
            </a:r>
          </a:p>
        </p:txBody>
      </p:sp>
      <p:sp>
        <p:nvSpPr>
          <p:cNvPr id="221" name="onDragEnd = {…"/>
          <p:cNvSpPr txBox="1"/>
          <p:nvPr/>
        </p:nvSpPr>
        <p:spPr>
          <a:xfrm>
            <a:off x="1320478" y="3141397"/>
            <a:ext cx="21743044" cy="98000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onDragEnd = {</a:t>
            </a:r>
          </a:p>
          <a:p>
            <a:pPr lvl="2" algn="l" defTabSz="825500">
              <a:spcBef>
                <a:spcPts val="1800"/>
              </a:spcBef>
              <a:defRPr spc="-39" sz="4000">
                <a:solidFill>
                  <a:srgbClr val="000000"/>
                </a:solidFill>
                <a:latin typeface="Monaco"/>
                <a:ea typeface="Monaco"/>
                <a:cs typeface="Monaco"/>
                <a:sym typeface="Monaco"/>
              </a:defRPr>
            </a:pPr>
            <a:r>
              <a:t>    scope.launch {</a:t>
            </a:r>
          </a:p>
          <a:p>
            <a:pPr lvl="2" algn="l" defTabSz="825500">
              <a:spcBef>
                <a:spcPts val="1800"/>
              </a:spcBef>
              <a:defRPr spc="-39" sz="4000">
                <a:solidFill>
                  <a:srgbClr val="000000"/>
                </a:solidFill>
                <a:latin typeface="Monaco"/>
                <a:ea typeface="Monaco"/>
                <a:cs typeface="Monaco"/>
                <a:sym typeface="Monaco"/>
              </a:defRPr>
            </a:pPr>
            <a:r>
              <a:t>          if (offsetX.value &lt; threshold) {</a:t>
            </a:r>
          </a:p>
          <a:p>
            <a:pPr lvl="2" algn="l" defTabSz="825500">
              <a:spcBef>
                <a:spcPts val="1800"/>
              </a:spcBef>
              <a:defRPr spc="-39" sz="4000">
                <a:solidFill>
                  <a:srgbClr val="000000"/>
                </a:solidFill>
                <a:latin typeface="Monaco"/>
                <a:ea typeface="Monaco"/>
                <a:cs typeface="Monaco"/>
                <a:sym typeface="Monaco"/>
              </a:defRPr>
            </a:pPr>
            <a:r>
              <a:t>                offsetX.value = -120f // Fully reveal buttons</a:t>
            </a:r>
          </a:p>
          <a:p>
            <a:pPr lvl="2" algn="l" defTabSz="825500">
              <a:spcBef>
                <a:spcPts val="1800"/>
              </a:spcBef>
              <a:defRPr spc="-39" sz="4000">
                <a:solidFill>
                  <a:srgbClr val="000000"/>
                </a:solidFill>
                <a:latin typeface="Monaco"/>
                <a:ea typeface="Monaco"/>
                <a:cs typeface="Monaco"/>
                <a:sym typeface="Monaco"/>
              </a:defRPr>
            </a:pPr>
            <a:r>
              <a:t>          } else {</a:t>
            </a:r>
          </a:p>
          <a:p>
            <a:pPr lvl="2" algn="l" defTabSz="825500">
              <a:spcBef>
                <a:spcPts val="1800"/>
              </a:spcBef>
              <a:defRPr spc="-39" sz="4000">
                <a:solidFill>
                  <a:srgbClr val="000000"/>
                </a:solidFill>
                <a:latin typeface="Monaco"/>
                <a:ea typeface="Monaco"/>
                <a:cs typeface="Monaco"/>
                <a:sym typeface="Monaco"/>
              </a:defRPr>
            </a:pPr>
            <a:r>
              <a:t>                offsetX.value = 0f // Reset position</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pic>
        <p:nvPicPr>
          <p:cNvPr id="222" name="Image" descr="Image"/>
          <p:cNvPicPr>
            <a:picLocks noChangeAspect="1"/>
          </p:cNvPicPr>
          <p:nvPr/>
        </p:nvPicPr>
        <p:blipFill>
          <a:blip r:embed="rId2">
            <a:extLst/>
          </a:blip>
          <a:stretch>
            <a:fillRect/>
          </a:stretch>
        </p:blipFill>
        <p:spPr>
          <a:xfrm>
            <a:off x="11915850" y="10633461"/>
            <a:ext cx="9872038" cy="1309000"/>
          </a:xfrm>
          <a:prstGeom prst="rect">
            <a:avLst/>
          </a:prstGeom>
          <a:ln w="12700">
            <a:miter lim="400000"/>
          </a:ln>
        </p:spPr>
      </p:pic>
      <p:pic>
        <p:nvPicPr>
          <p:cNvPr id="223" name="Image" descr="Image"/>
          <p:cNvPicPr>
            <a:picLocks noChangeAspect="1"/>
          </p:cNvPicPr>
          <p:nvPr/>
        </p:nvPicPr>
        <p:blipFill>
          <a:blip r:embed="rId3">
            <a:extLst/>
          </a:blip>
          <a:srcRect l="0" t="0" r="0" b="0"/>
          <a:stretch>
            <a:fillRect/>
          </a:stretch>
        </p:blipFill>
        <p:spPr>
          <a:xfrm>
            <a:off x="11920697" y="10605931"/>
            <a:ext cx="9862202" cy="138942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TATE MANAGEMENT"/>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STATE MANAGEMENT</a:t>
            </a:r>
          </a:p>
        </p:txBody>
      </p:sp>
      <p:sp>
        <p:nvSpPr>
          <p:cNvPr id="226" name="val scope = rememberCoroutineScope()…"/>
          <p:cNvSpPr txBox="1"/>
          <p:nvPr/>
        </p:nvSpPr>
        <p:spPr>
          <a:xfrm>
            <a:off x="1320478" y="3655875"/>
            <a:ext cx="21743044" cy="43898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val scope = rememberCoroutineScope()</a:t>
            </a:r>
          </a:p>
          <a:p>
            <a:pPr lvl="2" algn="l" defTabSz="825500">
              <a:spcBef>
                <a:spcPts val="1800"/>
              </a:spcBef>
              <a:defRPr spc="-39" sz="4000">
                <a:solidFill>
                  <a:srgbClr val="000000"/>
                </a:solidFill>
                <a:latin typeface="Monaco"/>
                <a:ea typeface="Monaco"/>
                <a:cs typeface="Monaco"/>
                <a:sym typeface="Monaco"/>
              </a:defRPr>
            </a:pPr>
            <a:r>
              <a:t>val offsetX = remember(text) { mutableStateOf(0f) </a:t>
            </a:r>
          </a:p>
          <a:p>
            <a:pPr lvl="2" algn="l" defTabSz="825500">
              <a:spcBef>
                <a:spcPts val="1800"/>
              </a:spcBef>
              <a:defRPr spc="-39" sz="4000">
                <a:solidFill>
                  <a:srgbClr val="000000"/>
                </a:solidFill>
                <a:latin typeface="Monaco"/>
                <a:ea typeface="Monaco"/>
                <a:cs typeface="Monaco"/>
                <a:sym typeface="Monaco"/>
              </a:defRPr>
            </a:pPr>
            <a:r>
              <a:t>val threshold = -70f // When buttons should be fully revealed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XCERCISE 2"/>
          <p:cNvSpPr txBox="1"/>
          <p:nvPr>
            <p:ph type="title"/>
          </p:nvPr>
        </p:nvSpPr>
        <p:spPr>
          <a:xfrm>
            <a:off x="1206500" y="952500"/>
            <a:ext cx="14885321" cy="1433163"/>
          </a:xfrm>
          <a:prstGeom prst="rect">
            <a:avLst/>
          </a:prstGeom>
        </p:spPr>
        <p:txBody>
          <a:bodyPr/>
          <a:lstStyle>
            <a:lvl1pPr>
              <a:defRPr>
                <a:solidFill>
                  <a:schemeClr val="accent2">
                    <a:hueOff val="192982"/>
                    <a:satOff val="17755"/>
                    <a:lumOff val="-28483"/>
                  </a:schemeClr>
                </a:solidFill>
              </a:defRPr>
            </a:lvl1pPr>
          </a:lstStyle>
          <a:p>
            <a:pPr/>
            <a:r>
              <a:t>EXCERCISE 2</a:t>
            </a:r>
          </a:p>
        </p:txBody>
      </p:sp>
      <p:sp>
        <p:nvSpPr>
          <p:cNvPr id="229" name="Add the person deletion functionality to the application in the Exercise 1 by allowing the user to swipe each item to the left and the delete button is revealed at the right of the item. When the user clicks at the “Delete” button, the item will be remov"/>
          <p:cNvSpPr txBox="1"/>
          <p:nvPr/>
        </p:nvSpPr>
        <p:spPr>
          <a:xfrm>
            <a:off x="1214917" y="3152022"/>
            <a:ext cx="15175907" cy="6106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4500"/>
              </a:spcBef>
              <a:defRPr sz="5700">
                <a:solidFill>
                  <a:srgbClr val="000000"/>
                </a:solidFill>
              </a:defRPr>
            </a:lvl1pPr>
          </a:lstStyle>
          <a:p>
            <a:pPr/>
            <a:r>
              <a:t>Add the person deletion functionality to the application in the Exercise 1 by allowing the user to swipe each item to the left and the delete button is revealed at the right of the item. When the user clicks at the “Delete” button, the item will be removed from the list.</a:t>
            </a:r>
          </a:p>
        </p:txBody>
      </p:sp>
      <p:sp>
        <p:nvSpPr>
          <p:cNvPr id="230" name="https://randomuser.me/api"/>
          <p:cNvSpPr txBox="1"/>
          <p:nvPr/>
        </p:nvSpPr>
        <p:spPr>
          <a:xfrm>
            <a:off x="5094249" y="12199046"/>
            <a:ext cx="9482101" cy="899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spcBef>
                <a:spcPts val="1800"/>
              </a:spcBef>
              <a:defRPr spc="-50" sz="5000">
                <a:solidFill>
                  <a:schemeClr val="accent6">
                    <a:satOff val="-20754"/>
                    <a:lumOff val="-16738"/>
                  </a:schemeClr>
                </a:solidFill>
                <a:latin typeface="Monaco"/>
                <a:ea typeface="Monaco"/>
                <a:cs typeface="Monaco"/>
                <a:sym typeface="Monaco"/>
              </a:defRPr>
            </a:lvl1pPr>
          </a:lstStyle>
          <a:p>
            <a:pPr/>
            <a:r>
              <a:t>https://randomuser.me/api</a:t>
            </a:r>
          </a:p>
        </p:txBody>
      </p:sp>
      <p:pic>
        <p:nvPicPr>
          <p:cNvPr id="231" name="pasted-movie.png" descr="pasted-movie.png"/>
          <p:cNvPicPr>
            <a:picLocks noChangeAspect="1"/>
          </p:cNvPicPr>
          <p:nvPr/>
        </p:nvPicPr>
        <p:blipFill>
          <a:blip r:embed="rId2">
            <a:extLst/>
          </a:blip>
          <a:stretch>
            <a:fillRect/>
          </a:stretch>
        </p:blipFill>
        <p:spPr>
          <a:xfrm>
            <a:off x="17319812" y="1166063"/>
            <a:ext cx="5072024" cy="1138387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SSIGNMENT"/>
          <p:cNvSpPr txBox="1"/>
          <p:nvPr>
            <p:ph type="title"/>
          </p:nvPr>
        </p:nvSpPr>
        <p:spPr>
          <a:xfrm>
            <a:off x="1206500" y="952500"/>
            <a:ext cx="14885321" cy="1433163"/>
          </a:xfrm>
          <a:prstGeom prst="rect">
            <a:avLst/>
          </a:prstGeom>
        </p:spPr>
        <p:txBody>
          <a:bodyPr/>
          <a:lstStyle>
            <a:lvl1pPr>
              <a:defRPr>
                <a:solidFill>
                  <a:schemeClr val="accent2">
                    <a:hueOff val="192982"/>
                    <a:satOff val="17755"/>
                    <a:lumOff val="-28483"/>
                  </a:schemeClr>
                </a:solidFill>
              </a:defRPr>
            </a:lvl1pPr>
          </a:lstStyle>
          <a:p>
            <a:pPr/>
            <a:r>
              <a:t>ASSIGNMENT</a:t>
            </a:r>
          </a:p>
        </p:txBody>
      </p:sp>
      <p:sp>
        <p:nvSpPr>
          <p:cNvPr id="234" name="Add a save button to each of the contact item as another swipeable option beside the “Delete” button. When the user clicks at the “Save” button, the contact’s image will be saved. When the user clicks at the button “VIEW GALLERY”, the application shows a"/>
          <p:cNvSpPr txBox="1"/>
          <p:nvPr/>
        </p:nvSpPr>
        <p:spPr>
          <a:xfrm>
            <a:off x="1061207" y="2848421"/>
            <a:ext cx="15175907" cy="9429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4500"/>
              </a:spcBef>
              <a:defRPr sz="4400">
                <a:solidFill>
                  <a:srgbClr val="000000"/>
                </a:solidFill>
              </a:defRPr>
            </a:lvl1pPr>
          </a:lstStyle>
          <a:p>
            <a:pPr/>
            <a:r>
              <a:t>Add a save button to each of the contact item as another swipeable option beside the “Delete” button. When the user clicks at the “Save” button, the contact’s image will be saved. When the user clicks at the button “VIEW GALLERY”, the application shows all of the images saved from clicking the “Save” button in 2 columns. When the user clicks at an image, the application shows the image in full screen, based on the given design. All of the loaded contacts must be persisted so that the next time the application is launched, the same data are still existed. Besides, the data being shown must survive the configuration change.</a:t>
            </a:r>
          </a:p>
        </p:txBody>
      </p:sp>
      <p:pic>
        <p:nvPicPr>
          <p:cNvPr id="235" name="pasted-movie.png" descr="pasted-movie.png"/>
          <p:cNvPicPr>
            <a:picLocks noChangeAspect="1"/>
          </p:cNvPicPr>
          <p:nvPr/>
        </p:nvPicPr>
        <p:blipFill>
          <a:blip r:embed="rId2">
            <a:extLst/>
          </a:blip>
          <a:stretch>
            <a:fillRect/>
          </a:stretch>
        </p:blipFill>
        <p:spPr>
          <a:xfrm>
            <a:off x="17697507" y="1093126"/>
            <a:ext cx="5137017" cy="1152974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pasted-movie.png" descr="pasted-movie.png"/>
          <p:cNvPicPr>
            <a:picLocks noChangeAspect="1"/>
          </p:cNvPicPr>
          <p:nvPr/>
        </p:nvPicPr>
        <p:blipFill>
          <a:blip r:embed="rId2">
            <a:extLst/>
          </a:blip>
          <a:stretch>
            <a:fillRect/>
          </a:stretch>
        </p:blipFill>
        <p:spPr>
          <a:xfrm>
            <a:off x="2413512" y="1093126"/>
            <a:ext cx="5137018" cy="11529748"/>
          </a:xfrm>
          <a:prstGeom prst="rect">
            <a:avLst/>
          </a:prstGeom>
          <a:ln w="12700">
            <a:miter lim="400000"/>
          </a:ln>
        </p:spPr>
      </p:pic>
      <p:pic>
        <p:nvPicPr>
          <p:cNvPr id="238" name="pasted-movie.png" descr="pasted-movie.png"/>
          <p:cNvPicPr>
            <a:picLocks noChangeAspect="1"/>
          </p:cNvPicPr>
          <p:nvPr/>
        </p:nvPicPr>
        <p:blipFill>
          <a:blip r:embed="rId3">
            <a:extLst/>
          </a:blip>
          <a:stretch>
            <a:fillRect/>
          </a:stretch>
        </p:blipFill>
        <p:spPr>
          <a:xfrm>
            <a:off x="9548110" y="923938"/>
            <a:ext cx="5287780" cy="11868124"/>
          </a:xfrm>
          <a:prstGeom prst="rect">
            <a:avLst/>
          </a:prstGeom>
          <a:ln w="12700">
            <a:miter lim="400000"/>
          </a:ln>
        </p:spPr>
      </p:pic>
      <p:sp>
        <p:nvSpPr>
          <p:cNvPr id="239" name="Line"/>
          <p:cNvSpPr/>
          <p:nvPr/>
        </p:nvSpPr>
        <p:spPr>
          <a:xfrm>
            <a:off x="7425535" y="11773526"/>
            <a:ext cx="2072799"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sp>
        <p:nvSpPr>
          <p:cNvPr id="240" name="Rectangle"/>
          <p:cNvSpPr/>
          <p:nvPr/>
        </p:nvSpPr>
        <p:spPr>
          <a:xfrm>
            <a:off x="9695735" y="11691494"/>
            <a:ext cx="4992529" cy="585924"/>
          </a:xfrm>
          <a:prstGeom prst="rect">
            <a:avLst/>
          </a:prstGeom>
          <a:solidFill>
            <a:srgbClr val="FAF8FE"/>
          </a:solidFill>
          <a:ln w="12700">
            <a:miter lim="400000"/>
          </a:ln>
        </p:spPr>
        <p:txBody>
          <a:bodyPr lIns="50800" tIns="50800" rIns="50800" bIns="50800" anchor="ctr"/>
          <a:lstStyle/>
          <a:p>
            <a:pPr defTabSz="825500">
              <a:defRPr sz="3200">
                <a:solidFill>
                  <a:srgbClr val="FAF8FE"/>
                </a:solidFill>
                <a:latin typeface="Helvetica Neue Medium"/>
                <a:ea typeface="Helvetica Neue Medium"/>
                <a:cs typeface="Helvetica Neue Medium"/>
                <a:sym typeface="Helvetica Neue Medium"/>
              </a:defRPr>
            </a:pPr>
          </a:p>
        </p:txBody>
      </p:sp>
      <p:sp>
        <p:nvSpPr>
          <p:cNvPr id="241" name="Line"/>
          <p:cNvSpPr/>
          <p:nvPr/>
        </p:nvSpPr>
        <p:spPr>
          <a:xfrm>
            <a:off x="11807155" y="7783152"/>
            <a:ext cx="4823253"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pic>
        <p:nvPicPr>
          <p:cNvPr id="242" name="pasted-movie.png" descr="pasted-movie.png"/>
          <p:cNvPicPr>
            <a:picLocks noChangeAspect="1"/>
          </p:cNvPicPr>
          <p:nvPr/>
        </p:nvPicPr>
        <p:blipFill>
          <a:blip r:embed="rId4">
            <a:extLst/>
          </a:blip>
          <a:stretch>
            <a:fillRect/>
          </a:stretch>
        </p:blipFill>
        <p:spPr>
          <a:xfrm>
            <a:off x="16833470" y="923938"/>
            <a:ext cx="5287779" cy="118681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92982"/>
            <a:satOff val="17755"/>
            <a:lumOff val="-28483"/>
          </a:schemeClr>
        </a:solidFill>
      </p:bgPr>
    </p:bg>
    <p:spTree>
      <p:nvGrpSpPr>
        <p:cNvPr id="1" name=""/>
        <p:cNvGrpSpPr/>
        <p:nvPr/>
      </p:nvGrpSpPr>
      <p:grpSpPr>
        <a:xfrm>
          <a:off x="0" y="0"/>
          <a:ext cx="0" cy="0"/>
          <a:chOff x="0" y="0"/>
          <a:chExt cx="0" cy="0"/>
        </a:xfrm>
      </p:grpSpPr>
      <p:sp>
        <p:nvSpPr>
          <p:cNvPr id="244" name="THANK YOU"/>
          <p:cNvSpPr txBox="1"/>
          <p:nvPr>
            <p:ph type="ctrTitle"/>
          </p:nvPr>
        </p:nvSpPr>
        <p:spPr>
          <a:xfrm>
            <a:off x="1206498" y="5864772"/>
            <a:ext cx="21971004" cy="1986456"/>
          </a:xfrm>
          <a:prstGeom prst="rect">
            <a:avLst/>
          </a:prstGeom>
        </p:spPr>
        <p:txBody>
          <a:bodyPr/>
          <a:lstStyle>
            <a:lvl1pPr algn="ctr">
              <a:defRPr spc="-228" sz="114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IMPLE VERTICAL LIST"/>
          <p:cNvSpPr txBox="1"/>
          <p:nvPr>
            <p:ph type="title"/>
          </p:nvPr>
        </p:nvSpPr>
        <p:spPr>
          <a:xfrm>
            <a:off x="1987066" y="6162123"/>
            <a:ext cx="12827181" cy="1391755"/>
          </a:xfrm>
          <a:prstGeom prst="rect">
            <a:avLst/>
          </a:prstGeom>
        </p:spPr>
        <p:txBody>
          <a:bodyPr/>
          <a:lstStyle>
            <a:lvl1pPr>
              <a:defRPr>
                <a:solidFill>
                  <a:schemeClr val="accent2">
                    <a:hueOff val="192982"/>
                    <a:satOff val="17755"/>
                    <a:lumOff val="-28483"/>
                  </a:schemeClr>
                </a:solidFill>
              </a:defRPr>
            </a:lvl1pPr>
          </a:lstStyle>
          <a:p>
            <a:pPr/>
            <a:r>
              <a:t>SIMPLE VERTICAL LIST</a:t>
            </a:r>
          </a:p>
        </p:txBody>
      </p:sp>
      <p:pic>
        <p:nvPicPr>
          <p:cNvPr id="157" name="pasted-movie.png" descr="pasted-movie.png"/>
          <p:cNvPicPr>
            <a:picLocks noChangeAspect="1"/>
          </p:cNvPicPr>
          <p:nvPr/>
        </p:nvPicPr>
        <p:blipFill>
          <a:blip r:embed="rId2">
            <a:extLst/>
          </a:blip>
          <a:stretch>
            <a:fillRect/>
          </a:stretch>
        </p:blipFill>
        <p:spPr>
          <a:xfrm>
            <a:off x="16028795" y="1171400"/>
            <a:ext cx="5067268" cy="113732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LAZY COLUMN"/>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LAZY COLUMN</a:t>
            </a:r>
          </a:p>
        </p:txBody>
      </p:sp>
      <p:sp>
        <p:nvSpPr>
          <p:cNvPr id="160" name="@Composable…"/>
          <p:cNvSpPr txBox="1"/>
          <p:nvPr/>
        </p:nvSpPr>
        <p:spPr>
          <a:xfrm>
            <a:off x="1320478" y="3369580"/>
            <a:ext cx="21743044" cy="88983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@Composable</a:t>
            </a:r>
          </a:p>
          <a:p>
            <a:pPr lvl="2" algn="l" defTabSz="825500">
              <a:spcBef>
                <a:spcPts val="1800"/>
              </a:spcBef>
              <a:defRPr spc="-39" sz="4000">
                <a:solidFill>
                  <a:srgbClr val="000000"/>
                </a:solidFill>
                <a:latin typeface="Monaco"/>
                <a:ea typeface="Monaco"/>
                <a:cs typeface="Monaco"/>
                <a:sym typeface="Monaco"/>
              </a:defRPr>
            </a:pPr>
            <a:r>
              <a:t>fun SampleSimpleList(modifier: Modifier) {</a:t>
            </a:r>
          </a:p>
          <a:p>
            <a:pPr lvl="2" algn="l" defTabSz="825500">
              <a:spcBef>
                <a:spcPts val="1800"/>
              </a:spcBef>
              <a:defRPr spc="-39" sz="4000">
                <a:solidFill>
                  <a:srgbClr val="000000"/>
                </a:solidFill>
                <a:latin typeface="Monaco"/>
                <a:ea typeface="Monaco"/>
                <a:cs typeface="Monaco"/>
                <a:sym typeface="Monaco"/>
              </a:defRPr>
            </a:pPr>
            <a:r>
              <a:t>    </a:t>
            </a:r>
            <a:r>
              <a:rPr>
                <a:solidFill>
                  <a:schemeClr val="accent5">
                    <a:hueOff val="-82419"/>
                    <a:satOff val="-9513"/>
                    <a:lumOff val="-16343"/>
                  </a:schemeClr>
                </a:solidFill>
              </a:rPr>
              <a:t>LazyColumn</a:t>
            </a:r>
            <a:r>
              <a:t>(modifier = modifier.padding(16.dp)) {</a:t>
            </a:r>
          </a:p>
          <a:p>
            <a:pPr lvl="2" algn="l" defTabSz="825500">
              <a:spcBef>
                <a:spcPts val="1800"/>
              </a:spcBef>
              <a:defRPr spc="-39" sz="4000">
                <a:solidFill>
                  <a:srgbClr val="000000"/>
                </a:solidFill>
                <a:latin typeface="Monaco"/>
                <a:ea typeface="Monaco"/>
                <a:cs typeface="Monaco"/>
                <a:sym typeface="Monaco"/>
              </a:defRPr>
            </a:pPr>
            <a:r>
              <a:t>        items(contacts) {</a:t>
            </a:r>
          </a:p>
          <a:p>
            <a:pPr lvl="2" algn="l" defTabSz="825500">
              <a:spcBef>
                <a:spcPts val="1800"/>
              </a:spcBef>
              <a:defRPr spc="-39" sz="4000">
                <a:solidFill>
                  <a:srgbClr val="000000"/>
                </a:solidFill>
                <a:latin typeface="Monaco"/>
                <a:ea typeface="Monaco"/>
                <a:cs typeface="Monaco"/>
                <a:sym typeface="Monaco"/>
              </a:defRPr>
            </a:pPr>
            <a:r>
              <a:t>            ContactItem(it)</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LAZY COLUMN ITEM"/>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LAZY COLUMN ITEM</a:t>
            </a:r>
          </a:p>
        </p:txBody>
      </p:sp>
      <p:sp>
        <p:nvSpPr>
          <p:cNvPr id="163" name="@Composable…"/>
          <p:cNvSpPr txBox="1"/>
          <p:nvPr/>
        </p:nvSpPr>
        <p:spPr>
          <a:xfrm>
            <a:off x="1320478" y="3419939"/>
            <a:ext cx="21743044" cy="88983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@Composable</a:t>
            </a:r>
          </a:p>
          <a:p>
            <a:pPr lvl="2" algn="l" defTabSz="825500">
              <a:spcBef>
                <a:spcPts val="1800"/>
              </a:spcBef>
              <a:defRPr spc="-39" sz="4000">
                <a:solidFill>
                  <a:srgbClr val="000000"/>
                </a:solidFill>
                <a:latin typeface="Monaco"/>
                <a:ea typeface="Monaco"/>
                <a:cs typeface="Monaco"/>
                <a:sym typeface="Monaco"/>
              </a:defRPr>
            </a:pPr>
            <a:r>
              <a:t>fun ContactItem(name: String) {</a:t>
            </a:r>
          </a:p>
          <a:p>
            <a:pPr lvl="2" algn="l" defTabSz="825500">
              <a:spcBef>
                <a:spcPts val="1800"/>
              </a:spcBef>
              <a:defRPr spc="-39" sz="4000">
                <a:solidFill>
                  <a:srgbClr val="000000"/>
                </a:solidFill>
                <a:latin typeface="Monaco"/>
                <a:ea typeface="Monaco"/>
                <a:cs typeface="Monaco"/>
                <a:sym typeface="Monaco"/>
              </a:defRPr>
            </a:pPr>
            <a:r>
              <a:t>    Card(modifier = Modifier.padding(top = 16.dp)) {</a:t>
            </a:r>
          </a:p>
          <a:p>
            <a:pPr lvl="2" algn="l" defTabSz="825500">
              <a:spcBef>
                <a:spcPts val="1800"/>
              </a:spcBef>
              <a:defRPr spc="-39" sz="4000">
                <a:solidFill>
                  <a:srgbClr val="000000"/>
                </a:solidFill>
                <a:latin typeface="Monaco"/>
                <a:ea typeface="Monaco"/>
                <a:cs typeface="Monaco"/>
                <a:sym typeface="Monaco"/>
              </a:defRPr>
            </a:pPr>
            <a:r>
              <a:t>        Text(text = name, modifier = Modifier</a:t>
            </a:r>
          </a:p>
          <a:p>
            <a:pPr lvl="2" algn="l" defTabSz="825500">
              <a:spcBef>
                <a:spcPts val="1800"/>
              </a:spcBef>
              <a:defRPr spc="-39" sz="4000">
                <a:solidFill>
                  <a:srgbClr val="000000"/>
                </a:solidFill>
                <a:latin typeface="Monaco"/>
                <a:ea typeface="Monaco"/>
                <a:cs typeface="Monaco"/>
                <a:sym typeface="Monaco"/>
              </a:defRPr>
            </a:pPr>
            <a:r>
              <a:t>            .padding(16.dp)</a:t>
            </a:r>
          </a:p>
          <a:p>
            <a:pPr lvl="2" algn="l" defTabSz="825500">
              <a:spcBef>
                <a:spcPts val="1800"/>
              </a:spcBef>
              <a:defRPr spc="-39" sz="4000">
                <a:solidFill>
                  <a:srgbClr val="000000"/>
                </a:solidFill>
                <a:latin typeface="Monaco"/>
                <a:ea typeface="Monaco"/>
                <a:cs typeface="Monaco"/>
                <a:sym typeface="Monaco"/>
              </a:defRPr>
            </a:pPr>
            <a:r>
              <a:t>            .fillMaxWidth())</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IMPLE HORIZONTAL LIST"/>
          <p:cNvSpPr txBox="1"/>
          <p:nvPr>
            <p:ph type="title"/>
          </p:nvPr>
        </p:nvSpPr>
        <p:spPr>
          <a:xfrm>
            <a:off x="5215558" y="1994868"/>
            <a:ext cx="13952884" cy="1433164"/>
          </a:xfrm>
          <a:prstGeom prst="rect">
            <a:avLst/>
          </a:prstGeom>
        </p:spPr>
        <p:txBody>
          <a:bodyPr/>
          <a:lstStyle>
            <a:lvl1pPr>
              <a:defRPr>
                <a:solidFill>
                  <a:schemeClr val="accent2">
                    <a:hueOff val="192982"/>
                    <a:satOff val="17755"/>
                    <a:lumOff val="-28483"/>
                  </a:schemeClr>
                </a:solidFill>
              </a:defRPr>
            </a:lvl1pPr>
          </a:lstStyle>
          <a:p>
            <a:pPr/>
            <a:r>
              <a:t>SIMPLE HORIZONTAL LIST</a:t>
            </a:r>
          </a:p>
        </p:txBody>
      </p:sp>
      <p:pic>
        <p:nvPicPr>
          <p:cNvPr id="166" name="pasted-movie.png" descr="pasted-movie.png"/>
          <p:cNvPicPr>
            <a:picLocks noChangeAspect="1"/>
          </p:cNvPicPr>
          <p:nvPr/>
        </p:nvPicPr>
        <p:blipFill>
          <a:blip r:embed="rId2">
            <a:extLst/>
          </a:blip>
          <a:srcRect l="0" t="0" r="0" b="75444"/>
          <a:stretch>
            <a:fillRect/>
          </a:stretch>
        </p:blipFill>
        <p:spPr>
          <a:xfrm>
            <a:off x="6252567" y="4834475"/>
            <a:ext cx="11878903" cy="654678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LAZY ROW"/>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LAZY ROW</a:t>
            </a:r>
          </a:p>
        </p:txBody>
      </p:sp>
      <p:sp>
        <p:nvSpPr>
          <p:cNvPr id="169" name="@Composable…"/>
          <p:cNvSpPr txBox="1"/>
          <p:nvPr/>
        </p:nvSpPr>
        <p:spPr>
          <a:xfrm>
            <a:off x="1320478" y="3369580"/>
            <a:ext cx="21743044" cy="88983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t>@Composable</a:t>
            </a:r>
          </a:p>
          <a:p>
            <a:pPr lvl="2" algn="l" defTabSz="825500">
              <a:spcBef>
                <a:spcPts val="1800"/>
              </a:spcBef>
              <a:defRPr spc="-39" sz="4000">
                <a:solidFill>
                  <a:srgbClr val="000000"/>
                </a:solidFill>
                <a:latin typeface="Monaco"/>
                <a:ea typeface="Monaco"/>
                <a:cs typeface="Monaco"/>
                <a:sym typeface="Monaco"/>
              </a:defRPr>
            </a:pPr>
            <a:r>
              <a:t>fun SampleSimpleList(modifier: Modifier) {</a:t>
            </a:r>
          </a:p>
          <a:p>
            <a:pPr lvl="2" algn="l" defTabSz="825500">
              <a:spcBef>
                <a:spcPts val="1800"/>
              </a:spcBef>
              <a:defRPr spc="-39" sz="4000">
                <a:solidFill>
                  <a:srgbClr val="000000"/>
                </a:solidFill>
                <a:latin typeface="Monaco"/>
                <a:ea typeface="Monaco"/>
                <a:cs typeface="Monaco"/>
                <a:sym typeface="Monaco"/>
              </a:defRPr>
            </a:pPr>
            <a:r>
              <a:t>    </a:t>
            </a:r>
            <a:r>
              <a:rPr>
                <a:solidFill>
                  <a:schemeClr val="accent5">
                    <a:hueOff val="-82419"/>
                    <a:satOff val="-9513"/>
                    <a:lumOff val="-16343"/>
                  </a:schemeClr>
                </a:solidFill>
              </a:rPr>
              <a:t>LazyRow</a:t>
            </a:r>
            <a:r>
              <a:t> (modifier = modifier.padding(16.dp)) {</a:t>
            </a:r>
          </a:p>
          <a:p>
            <a:pPr lvl="2" algn="l" defTabSz="825500">
              <a:spcBef>
                <a:spcPts val="1800"/>
              </a:spcBef>
              <a:defRPr spc="-39" sz="4000">
                <a:solidFill>
                  <a:srgbClr val="000000"/>
                </a:solidFill>
                <a:latin typeface="Monaco"/>
                <a:ea typeface="Monaco"/>
                <a:cs typeface="Monaco"/>
                <a:sym typeface="Monaco"/>
              </a:defRPr>
            </a:pPr>
            <a:r>
              <a:t>        items(contacts) {</a:t>
            </a:r>
          </a:p>
          <a:p>
            <a:pPr lvl="2" algn="l" defTabSz="825500">
              <a:spcBef>
                <a:spcPts val="1800"/>
              </a:spcBef>
              <a:defRPr spc="-39" sz="4000">
                <a:solidFill>
                  <a:srgbClr val="000000"/>
                </a:solidFill>
                <a:latin typeface="Monaco"/>
                <a:ea typeface="Monaco"/>
                <a:cs typeface="Monaco"/>
                <a:sym typeface="Monaco"/>
              </a:defRPr>
            </a:pPr>
            <a:r>
              <a:t>            ContactItem(it)</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ID LIST"/>
          <p:cNvSpPr txBox="1"/>
          <p:nvPr>
            <p:ph type="title"/>
          </p:nvPr>
        </p:nvSpPr>
        <p:spPr>
          <a:xfrm>
            <a:off x="3553707" y="6141418"/>
            <a:ext cx="5614022" cy="1433164"/>
          </a:xfrm>
          <a:prstGeom prst="rect">
            <a:avLst/>
          </a:prstGeom>
        </p:spPr>
        <p:txBody>
          <a:bodyPr/>
          <a:lstStyle>
            <a:lvl1pPr>
              <a:defRPr>
                <a:solidFill>
                  <a:schemeClr val="accent2">
                    <a:hueOff val="192982"/>
                    <a:satOff val="17755"/>
                    <a:lumOff val="-28483"/>
                  </a:schemeClr>
                </a:solidFill>
              </a:defRPr>
            </a:lvl1pPr>
          </a:lstStyle>
          <a:p>
            <a:pPr/>
            <a:r>
              <a:t>GRID LIST</a:t>
            </a:r>
          </a:p>
        </p:txBody>
      </p:sp>
      <p:pic>
        <p:nvPicPr>
          <p:cNvPr id="172" name="pasted-movie.png" descr="pasted-movie.png"/>
          <p:cNvPicPr>
            <a:picLocks noChangeAspect="1"/>
          </p:cNvPicPr>
          <p:nvPr/>
        </p:nvPicPr>
        <p:blipFill>
          <a:blip r:embed="rId2">
            <a:extLst/>
          </a:blip>
          <a:stretch>
            <a:fillRect/>
          </a:stretch>
        </p:blipFill>
        <p:spPr>
          <a:xfrm>
            <a:off x="15305448" y="923938"/>
            <a:ext cx="5287779" cy="1186812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LAZY VERTICAL GRID"/>
          <p:cNvSpPr txBox="1"/>
          <p:nvPr>
            <p:ph type="title"/>
          </p:nvPr>
        </p:nvSpPr>
        <p:spPr>
          <a:prstGeom prst="rect">
            <a:avLst/>
          </a:prstGeom>
        </p:spPr>
        <p:txBody>
          <a:bodyPr/>
          <a:lstStyle>
            <a:lvl1pPr>
              <a:defRPr>
                <a:solidFill>
                  <a:schemeClr val="accent2">
                    <a:hueOff val="192982"/>
                    <a:satOff val="17755"/>
                    <a:lumOff val="-28483"/>
                  </a:schemeClr>
                </a:solidFill>
              </a:defRPr>
            </a:lvl1pPr>
          </a:lstStyle>
          <a:p>
            <a:pPr/>
            <a:r>
              <a:t>LAZY VERTICAL GRID</a:t>
            </a:r>
          </a:p>
        </p:txBody>
      </p:sp>
      <p:sp>
        <p:nvSpPr>
          <p:cNvPr id="175" name="LazyVerticalGrid(…"/>
          <p:cNvSpPr txBox="1"/>
          <p:nvPr/>
        </p:nvSpPr>
        <p:spPr>
          <a:xfrm>
            <a:off x="1320478" y="3369580"/>
            <a:ext cx="21743044" cy="8898385"/>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l" defTabSz="825500">
              <a:spcBef>
                <a:spcPts val="1800"/>
              </a:spcBef>
              <a:defRPr spc="-39" sz="4000">
                <a:solidFill>
                  <a:srgbClr val="000000"/>
                </a:solidFill>
                <a:latin typeface="Monaco"/>
                <a:ea typeface="Monaco"/>
                <a:cs typeface="Monaco"/>
                <a:sym typeface="Monaco"/>
              </a:defRPr>
            </a:pPr>
          </a:p>
          <a:p>
            <a:pPr lvl="2" algn="l" defTabSz="825500">
              <a:spcBef>
                <a:spcPts val="1800"/>
              </a:spcBef>
              <a:defRPr spc="-39" sz="4000">
                <a:solidFill>
                  <a:srgbClr val="000000"/>
                </a:solidFill>
                <a:latin typeface="Monaco"/>
                <a:ea typeface="Monaco"/>
                <a:cs typeface="Monaco"/>
                <a:sym typeface="Monaco"/>
              </a:defRPr>
            </a:pPr>
            <a:r>
              <a:rPr>
                <a:solidFill>
                  <a:schemeClr val="accent5">
                    <a:hueOff val="-82419"/>
                    <a:satOff val="-9513"/>
                    <a:lumOff val="-16343"/>
                  </a:schemeClr>
                </a:solidFill>
              </a:rPr>
              <a:t>LazyVerticalGrid</a:t>
            </a:r>
            <a:r>
              <a:t>(</a:t>
            </a:r>
          </a:p>
          <a:p>
            <a:pPr lvl="2" algn="l" defTabSz="825500">
              <a:spcBef>
                <a:spcPts val="1800"/>
              </a:spcBef>
              <a:defRPr spc="-39" sz="4000">
                <a:solidFill>
                  <a:srgbClr val="000000"/>
                </a:solidFill>
                <a:latin typeface="Monaco"/>
                <a:ea typeface="Monaco"/>
                <a:cs typeface="Monaco"/>
                <a:sym typeface="Monaco"/>
              </a:defRPr>
            </a:pPr>
            <a:r>
              <a:t>            columns = </a:t>
            </a:r>
            <a:r>
              <a:rPr>
                <a:solidFill>
                  <a:schemeClr val="accent3">
                    <a:hueOff val="362282"/>
                    <a:satOff val="31803"/>
                    <a:lumOff val="-18242"/>
                  </a:schemeClr>
                </a:solidFill>
              </a:rPr>
              <a:t>GridCells.Fixed(2)</a:t>
            </a:r>
            <a:r>
              <a:t> ,</a:t>
            </a:r>
          </a:p>
          <a:p>
            <a:pPr lvl="2" algn="l" defTabSz="825500">
              <a:spcBef>
                <a:spcPts val="1800"/>
              </a:spcBef>
              <a:defRPr spc="-39" sz="4000">
                <a:solidFill>
                  <a:srgbClr val="000000"/>
                </a:solidFill>
                <a:latin typeface="Monaco"/>
                <a:ea typeface="Monaco"/>
                <a:cs typeface="Monaco"/>
                <a:sym typeface="Monaco"/>
              </a:defRPr>
            </a:pPr>
            <a:r>
              <a:t>            modifier = modifier.fillMaxSize()</a:t>
            </a:r>
          </a:p>
          <a:p>
            <a:pPr lvl="2" algn="l" defTabSz="825500">
              <a:spcBef>
                <a:spcPts val="1800"/>
              </a:spcBef>
              <a:defRPr spc="-39" sz="4000">
                <a:solidFill>
                  <a:srgbClr val="000000"/>
                </a:solidFill>
                <a:latin typeface="Monaco"/>
                <a:ea typeface="Monaco"/>
                <a:cs typeface="Monaco"/>
                <a:sym typeface="Monaco"/>
              </a:defRPr>
            </a:pPr>
            <a:r>
              <a:t>        ) {</a:t>
            </a:r>
          </a:p>
          <a:p>
            <a:pPr lvl="2" algn="l" defTabSz="825500">
              <a:spcBef>
                <a:spcPts val="1800"/>
              </a:spcBef>
              <a:defRPr spc="-39" sz="4000">
                <a:solidFill>
                  <a:srgbClr val="000000"/>
                </a:solidFill>
                <a:latin typeface="Monaco"/>
                <a:ea typeface="Monaco"/>
                <a:cs typeface="Monaco"/>
                <a:sym typeface="Monaco"/>
              </a:defRPr>
            </a:pPr>
            <a:r>
              <a:t>            items(personPictures.value) { personPicture -&gt;</a:t>
            </a:r>
          </a:p>
          <a:p>
            <a:pPr lvl="2" algn="l" defTabSz="825500">
              <a:spcBef>
                <a:spcPts val="1800"/>
              </a:spcBef>
              <a:defRPr spc="-39" sz="4000">
                <a:solidFill>
                  <a:srgbClr val="000000"/>
                </a:solidFill>
                <a:latin typeface="Monaco"/>
                <a:ea typeface="Monaco"/>
                <a:cs typeface="Monaco"/>
                <a:sym typeface="Monaco"/>
              </a:defRPr>
            </a:pPr>
            <a:r>
              <a:t>                ImageGalleryItem(personPicture.large)</a:t>
            </a:r>
          </a:p>
          <a:p>
            <a:pPr lvl="2" algn="l" defTabSz="825500">
              <a:spcBef>
                <a:spcPts val="1800"/>
              </a:spcBef>
              <a:defRPr spc="-39" sz="4000">
                <a:solidFill>
                  <a:srgbClr val="000000"/>
                </a:solidFill>
                <a:latin typeface="Monaco"/>
                <a:ea typeface="Monaco"/>
                <a:cs typeface="Monaco"/>
                <a:sym typeface="Monaco"/>
              </a:defRPr>
            </a:pPr>
            <a:r>
              <a:t>            }</a:t>
            </a:r>
          </a:p>
          <a:p>
            <a:pPr lvl="2" algn="l" defTabSz="825500">
              <a:spcBef>
                <a:spcPts val="1800"/>
              </a:spcBef>
              <a:defRPr spc="-39" sz="4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27EBB007CE7841896EAAB7D8C5F1C7" ma:contentTypeVersion="8" ma:contentTypeDescription="Create a new document." ma:contentTypeScope="" ma:versionID="96027a4cdd6366d992a80412577f06bf">
  <xsd:schema xmlns:xsd="http://www.w3.org/2001/XMLSchema" xmlns:xs="http://www.w3.org/2001/XMLSchema" xmlns:p="http://schemas.microsoft.com/office/2006/metadata/properties" xmlns:ns2="57673e7b-a6da-47e2-8bfd-6125d0e7104a" targetNamespace="http://schemas.microsoft.com/office/2006/metadata/properties" ma:root="true" ma:fieldsID="abba731b5ef5f26b0ea41d58b600d426" ns2:_="">
    <xsd:import namespace="57673e7b-a6da-47e2-8bfd-6125d0e710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673e7b-a6da-47e2-8bfd-6125d0e71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3D2AE1-8B9B-4CBE-9DA6-02EC97EED424}"/>
</file>

<file path=customXml/itemProps2.xml><?xml version="1.0" encoding="utf-8"?>
<ds:datastoreItem xmlns:ds="http://schemas.openxmlformats.org/officeDocument/2006/customXml" ds:itemID="{D7AA8C2F-E6E3-4711-BDA1-A3A18B15FD26}"/>
</file>

<file path=customXml/itemProps3.xml><?xml version="1.0" encoding="utf-8"?>
<ds:datastoreItem xmlns:ds="http://schemas.openxmlformats.org/officeDocument/2006/customXml" ds:itemID="{8B68EC18-4943-4E3D-851B-C1D58264C85B}"/>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0x0101009F27EBB007CE7841896EAAB7D8C5F1C7</vt:lpwstr>
  </property>
</Properties>
</file>